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65" r:id="rId5"/>
    <p:sldId id="308" r:id="rId6"/>
    <p:sldId id="318" r:id="rId7"/>
    <p:sldId id="320" r:id="rId8"/>
    <p:sldId id="321" r:id="rId9"/>
    <p:sldId id="330" r:id="rId10"/>
    <p:sldId id="327" r:id="rId11"/>
    <p:sldId id="319" r:id="rId12"/>
    <p:sldId id="323" r:id="rId13"/>
    <p:sldId id="328" r:id="rId14"/>
    <p:sldId id="324" r:id="rId15"/>
    <p:sldId id="329" r:id="rId16"/>
    <p:sldId id="331" r:id="rId17"/>
    <p:sldId id="326" r:id="rId18"/>
    <p:sldId id="314" r:id="rId19"/>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9"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559" autoAdjust="0"/>
  </p:normalViewPr>
  <p:slideViewPr>
    <p:cSldViewPr showGuides="1">
      <p:cViewPr varScale="1">
        <p:scale>
          <a:sx n="75" d="100"/>
          <a:sy n="75" d="100"/>
        </p:scale>
        <p:origin x="-104" y="-73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tags" Target="tags/tag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9/9/19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9/9/19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A713B6B-E340-4FC0-A085-B71A4639D1AA}" type="datetime1">
              <a:rPr lang="en-US" smtClean="0"/>
              <a:t>9/9/19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CB42DF-42F7-4DF8-92F8-78154BDE12B4}" type="datetime1">
              <a:rPr lang="en-US" smtClean="0"/>
              <a:t>9/9/19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9/9/19</a:t>
            </a:fld>
            <a:endParaRPr/>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A43FAFC5-F11C-4205-99FD-FC66DAA2AE2D}" type="datetime1">
              <a:rPr lang="en-US" smtClean="0"/>
              <a:t>9/9/19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EFD82905-3DC5-49B9-B8B8-9D80D3609DB5}" type="datetime1">
              <a:rPr lang="en-US" smtClean="0"/>
              <a:t>9/9/19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59825298-A6F6-4AF2-832C-941EFA52AF9B}" type="datetime1">
              <a:rPr lang="en-US" smtClean="0"/>
              <a:t>9/9/19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91EE3D8C-3438-4368-AD19-D5CB0C52B1DD}" type="datetime1">
              <a:rPr lang="en-US" smtClean="0"/>
              <a:t>9/9/19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5A41D785-D6D8-40F1-B2DD-0E2019A27A22}" type="datetime1">
              <a:rPr lang="en-US" smtClean="0"/>
              <a:t>9/9/19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C05A9A06-02F9-41CB-8208-185A65D60B96}" type="datetime1">
              <a:rPr lang="en-US" smtClean="0"/>
              <a:t>9/9/19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2E051B-B340-4A72-AC7D-8FDFBF03EE12}" type="datetime1">
              <a:rPr lang="en-US" smtClean="0"/>
              <a:t>9/9/19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9/9/19</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55711" y="914400"/>
            <a:ext cx="9677402" cy="2438400"/>
          </a:xfrm>
        </p:spPr>
        <p:txBody>
          <a:bodyPr>
            <a:normAutofit/>
          </a:bodyPr>
          <a:lstStyle/>
          <a:p>
            <a:r>
              <a:rPr lang="en-US" sz="4000" dirty="0">
                <a:latin typeface="Arial" panose="020B0604020202020204" pitchFamily="34" charset="0"/>
                <a:cs typeface="Arial" panose="020B0604020202020204" pitchFamily="34" charset="0"/>
              </a:rPr>
              <a:t>Can Stock Market Forecasters Forecast?</a:t>
            </a:r>
          </a:p>
        </p:txBody>
      </p:sp>
      <p:sp>
        <p:nvSpPr>
          <p:cNvPr id="4" name="Subtitle 3"/>
          <p:cNvSpPr>
            <a:spLocks noGrp="1"/>
          </p:cNvSpPr>
          <p:nvPr>
            <p:ph type="subTitle" idx="1"/>
          </p:nvPr>
        </p:nvSpPr>
        <p:spPr>
          <a:xfrm>
            <a:off x="6932612" y="4648200"/>
            <a:ext cx="4571999" cy="835025"/>
          </a:xfrm>
        </p:spPr>
        <p:txBody>
          <a:bodyPr/>
          <a:lstStyle/>
          <a:p>
            <a:r>
              <a:rPr lang="it-IT" dirty="0"/>
              <a:t>Presented by Yifei Xu</a:t>
            </a:r>
          </a:p>
        </p:txBody>
      </p:sp>
      <p:sp>
        <p:nvSpPr>
          <p:cNvPr id="2" name="TextBox 1">
            <a:extLst>
              <a:ext uri="{FF2B5EF4-FFF2-40B4-BE49-F238E27FC236}">
                <a16:creationId xmlns:a16="http://schemas.microsoft.com/office/drawing/2014/main" xmlns="" id="{788F9EED-68FD-45FD-9F1A-A844B36C068C}"/>
              </a:ext>
            </a:extLst>
          </p:cNvPr>
          <p:cNvSpPr txBox="1"/>
          <p:nvPr/>
        </p:nvSpPr>
        <p:spPr>
          <a:xfrm>
            <a:off x="6932612" y="3800445"/>
            <a:ext cx="2667000" cy="400110"/>
          </a:xfrm>
          <a:prstGeom prst="rect">
            <a:avLst/>
          </a:prstGeom>
          <a:noFill/>
        </p:spPr>
        <p:txBody>
          <a:bodyPr wrap="square" rtlCol="0">
            <a:spAutoFit/>
          </a:bodyPr>
          <a:lstStyle/>
          <a:p>
            <a:r>
              <a:rPr lang="en-US" sz="2000" dirty="0"/>
              <a:t>By Alfred Cowles 3</a:t>
            </a:r>
            <a:r>
              <a:rPr lang="en-US" sz="2000" baseline="30000" dirty="0"/>
              <a:t>rd</a:t>
            </a:r>
            <a:endParaRPr lang="en-US" sz="2000"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685800"/>
            <a:ext cx="9144001" cy="533400"/>
          </a:xfrm>
        </p:spPr>
        <p:txBody>
          <a:bodyPr>
            <a:normAutofit/>
          </a:bodyPr>
          <a:lstStyle/>
          <a:p>
            <a:pPr algn="ctr"/>
            <a:r>
              <a:rPr lang="en-US" sz="2400" dirty="0"/>
              <a:t>Forecasting the stock market according to the Dow Theory</a:t>
            </a:r>
          </a:p>
        </p:txBody>
      </p:sp>
      <p:sp>
        <p:nvSpPr>
          <p:cNvPr id="3" name="TextBox 2">
            <a:extLst>
              <a:ext uri="{FF2B5EF4-FFF2-40B4-BE49-F238E27FC236}">
                <a16:creationId xmlns:a16="http://schemas.microsoft.com/office/drawing/2014/main" xmlns="" id="{D7C56B02-3886-43CF-B235-F6B435E819E3}"/>
              </a:ext>
            </a:extLst>
          </p:cNvPr>
          <p:cNvSpPr txBox="1"/>
          <p:nvPr/>
        </p:nvSpPr>
        <p:spPr>
          <a:xfrm>
            <a:off x="1674812" y="1447800"/>
            <a:ext cx="8229600" cy="5355312"/>
          </a:xfrm>
          <a:prstGeom prst="rect">
            <a:avLst/>
          </a:prstGeom>
          <a:noFill/>
        </p:spPr>
        <p:txBody>
          <a:bodyPr wrap="square" rtlCol="0">
            <a:spAutoFit/>
          </a:bodyPr>
          <a:lstStyle/>
          <a:p>
            <a:r>
              <a:rPr lang="en-US" dirty="0"/>
              <a:t>Results:</a:t>
            </a:r>
          </a:p>
          <a:p>
            <a:endParaRPr lang="en-US" dirty="0"/>
          </a:p>
          <a:p>
            <a:pPr marL="285750" indent="-285750">
              <a:buFont typeface="Arial" panose="020B0604020202020204" pitchFamily="34" charset="0"/>
              <a:buChar char="•"/>
            </a:pPr>
            <a:r>
              <a:rPr lang="en-US" dirty="0"/>
              <a:t>From December 1903 to December 1929, William Peter Hamilton earned an annual return of </a:t>
            </a:r>
            <a:r>
              <a:rPr lang="en-US" dirty="0">
                <a:solidFill>
                  <a:srgbClr val="FFFF00"/>
                </a:solidFill>
              </a:rPr>
              <a:t>12% </a:t>
            </a:r>
            <a:r>
              <a:rPr lang="en-US" dirty="0"/>
              <a:t>on the Dow Jones industrial average, while the market showed an annual return of </a:t>
            </a:r>
            <a:r>
              <a:rPr lang="en-US" dirty="0">
                <a:solidFill>
                  <a:srgbClr val="FFFF00"/>
                </a:solidFill>
              </a:rPr>
              <a:t>15.5%</a:t>
            </a:r>
          </a:p>
          <a:p>
            <a:pPr marL="285750" indent="-285750">
              <a:buFont typeface="Arial" panose="020B0604020202020204" pitchFamily="34" charset="0"/>
              <a:buChar char="•"/>
            </a:pPr>
            <a:endParaRPr lang="en-US" dirty="0">
              <a:solidFill>
                <a:srgbClr val="FFFF00"/>
              </a:solidFill>
            </a:endParaRPr>
          </a:p>
          <a:p>
            <a:pPr marL="285750" indent="-285750">
              <a:buFont typeface="Arial" panose="020B0604020202020204" pitchFamily="34" charset="0"/>
              <a:buChar char="•"/>
            </a:pPr>
            <a:r>
              <a:rPr lang="en-US" dirty="0"/>
              <a:t>From December 1903 to December 1929, William Peter Hamilton earned an annual return of </a:t>
            </a:r>
            <a:r>
              <a:rPr lang="en-US" dirty="0">
                <a:solidFill>
                  <a:srgbClr val="FFFF00"/>
                </a:solidFill>
              </a:rPr>
              <a:t>5.7% </a:t>
            </a:r>
            <a:r>
              <a:rPr lang="en-US" dirty="0"/>
              <a:t>on the Dow Jones railroad average, while the market showed an annual return of </a:t>
            </a:r>
            <a:r>
              <a:rPr lang="en-US" dirty="0">
                <a:solidFill>
                  <a:srgbClr val="FFFF00"/>
                </a:solidFill>
              </a:rPr>
              <a:t>7.7%</a:t>
            </a:r>
          </a:p>
          <a:p>
            <a:pPr marL="285750" indent="-285750">
              <a:buFont typeface="Arial" panose="020B0604020202020204" pitchFamily="34" charset="0"/>
              <a:buChar char="•"/>
            </a:pPr>
            <a:endParaRPr lang="en-US" dirty="0">
              <a:solidFill>
                <a:srgbClr val="FFFF00"/>
              </a:solidFill>
            </a:endParaRPr>
          </a:p>
          <a:p>
            <a:pPr marL="285750" indent="-285750">
              <a:buFont typeface="Arial" panose="020B0604020202020204" pitchFamily="34" charset="0"/>
              <a:buChar char="•"/>
            </a:pPr>
            <a:r>
              <a:rPr lang="en-US" dirty="0"/>
              <a:t>In 90 forecasts of Dow Jones industrial average, William Peter Hamilton made bullish forecasts </a:t>
            </a:r>
            <a:r>
              <a:rPr lang="en-US" dirty="0">
                <a:solidFill>
                  <a:srgbClr val="FFFF00"/>
                </a:solidFill>
              </a:rPr>
              <a:t>29 times</a:t>
            </a:r>
            <a:r>
              <a:rPr lang="en-US" dirty="0"/>
              <a:t>, </a:t>
            </a:r>
            <a:r>
              <a:rPr lang="en-US" dirty="0">
                <a:solidFill>
                  <a:srgbClr val="FFFF00"/>
                </a:solidFill>
              </a:rPr>
              <a:t>16</a:t>
            </a:r>
            <a:r>
              <a:rPr lang="en-US" dirty="0"/>
              <a:t> of them were </a:t>
            </a:r>
            <a:r>
              <a:rPr lang="en-US" dirty="0">
                <a:solidFill>
                  <a:srgbClr val="FFFF00"/>
                </a:solidFill>
              </a:rPr>
              <a:t>profitable</a:t>
            </a:r>
            <a:r>
              <a:rPr lang="en-US" dirty="0"/>
              <a:t> and </a:t>
            </a:r>
            <a:r>
              <a:rPr lang="en-US" dirty="0">
                <a:solidFill>
                  <a:srgbClr val="FFFF00"/>
                </a:solidFill>
              </a:rPr>
              <a:t>13</a:t>
            </a:r>
            <a:r>
              <a:rPr lang="en-US" dirty="0"/>
              <a:t> were not. He made bearish forecasts </a:t>
            </a:r>
            <a:r>
              <a:rPr lang="en-US" dirty="0">
                <a:solidFill>
                  <a:srgbClr val="FFFF00"/>
                </a:solidFill>
              </a:rPr>
              <a:t>23 times</a:t>
            </a:r>
            <a:r>
              <a:rPr lang="en-US" dirty="0"/>
              <a:t>, </a:t>
            </a:r>
            <a:r>
              <a:rPr lang="en-US" dirty="0">
                <a:solidFill>
                  <a:srgbClr val="FFFF00"/>
                </a:solidFill>
              </a:rPr>
              <a:t>10</a:t>
            </a:r>
            <a:r>
              <a:rPr lang="en-US" dirty="0"/>
              <a:t> of them were </a:t>
            </a:r>
            <a:r>
              <a:rPr lang="en-US" dirty="0">
                <a:solidFill>
                  <a:srgbClr val="FFFF00"/>
                </a:solidFill>
              </a:rPr>
              <a:t>profitable</a:t>
            </a:r>
            <a:r>
              <a:rPr lang="en-US" dirty="0"/>
              <a:t> and </a:t>
            </a:r>
            <a:r>
              <a:rPr lang="en-US" dirty="0">
                <a:solidFill>
                  <a:srgbClr val="FFFF00"/>
                </a:solidFill>
              </a:rPr>
              <a:t>13</a:t>
            </a:r>
            <a:r>
              <a:rPr lang="en-US" dirty="0"/>
              <a:t> were not. He advised </a:t>
            </a:r>
            <a:r>
              <a:rPr lang="en-US" dirty="0">
                <a:solidFill>
                  <a:srgbClr val="FFFF00"/>
                </a:solidFill>
              </a:rPr>
              <a:t>38 times</a:t>
            </a:r>
            <a:r>
              <a:rPr lang="en-US" dirty="0"/>
              <a:t> to withdraw fund from stock market, </a:t>
            </a:r>
            <a:r>
              <a:rPr lang="en-US" dirty="0">
                <a:solidFill>
                  <a:srgbClr val="FFFF00"/>
                </a:solidFill>
              </a:rPr>
              <a:t>19</a:t>
            </a:r>
            <a:r>
              <a:rPr lang="en-US" dirty="0"/>
              <a:t> of them were </a:t>
            </a:r>
            <a:r>
              <a:rPr lang="en-US" dirty="0">
                <a:solidFill>
                  <a:srgbClr val="FFFF00"/>
                </a:solidFill>
              </a:rPr>
              <a:t>profitable</a:t>
            </a:r>
            <a:r>
              <a:rPr lang="en-US" dirty="0"/>
              <a:t> and </a:t>
            </a:r>
            <a:r>
              <a:rPr lang="en-US" dirty="0">
                <a:solidFill>
                  <a:srgbClr val="FFFF00"/>
                </a:solidFill>
              </a:rPr>
              <a:t>19</a:t>
            </a:r>
            <a:r>
              <a:rPr lang="en-US" dirty="0"/>
              <a:t> were not.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90 forecasts of Dow Jones railroad average, </a:t>
            </a:r>
            <a:r>
              <a:rPr lang="en-US" dirty="0">
                <a:solidFill>
                  <a:srgbClr val="FFFF00"/>
                </a:solidFill>
              </a:rPr>
              <a:t>41</a:t>
            </a:r>
            <a:r>
              <a:rPr lang="en-US" dirty="0"/>
              <a:t> of them were successful and </a:t>
            </a:r>
            <a:r>
              <a:rPr lang="en-US" dirty="0">
                <a:solidFill>
                  <a:srgbClr val="FFFF00"/>
                </a:solidFill>
              </a:rPr>
              <a:t>49</a:t>
            </a:r>
            <a:r>
              <a:rPr lang="en-US" dirty="0"/>
              <a:t> were not.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2176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609600"/>
            <a:ext cx="9144001" cy="533400"/>
          </a:xfrm>
        </p:spPr>
        <p:txBody>
          <a:bodyPr>
            <a:normAutofit/>
          </a:bodyPr>
          <a:lstStyle/>
          <a:p>
            <a:pPr algn="ctr"/>
            <a:r>
              <a:rPr lang="en-US" sz="2800" dirty="0"/>
              <a:t>Stock market forecasts of financial publications</a:t>
            </a:r>
          </a:p>
        </p:txBody>
      </p:sp>
      <p:sp>
        <p:nvSpPr>
          <p:cNvPr id="5" name="TextBox 4">
            <a:extLst>
              <a:ext uri="{FF2B5EF4-FFF2-40B4-BE49-F238E27FC236}">
                <a16:creationId xmlns:a16="http://schemas.microsoft.com/office/drawing/2014/main" xmlns="" id="{07934BF3-DDF1-4811-8E2D-BB98D2924151}"/>
              </a:ext>
            </a:extLst>
          </p:cNvPr>
          <p:cNvSpPr txBox="1"/>
          <p:nvPr/>
        </p:nvSpPr>
        <p:spPr>
          <a:xfrm>
            <a:off x="2055812" y="1981200"/>
            <a:ext cx="8534400" cy="4247317"/>
          </a:xfrm>
          <a:prstGeom prst="rect">
            <a:avLst/>
          </a:prstGeom>
          <a:noFill/>
        </p:spPr>
        <p:txBody>
          <a:bodyPr wrap="square" rtlCol="0">
            <a:spAutoFit/>
          </a:bodyPr>
          <a:lstStyle/>
          <a:p>
            <a:r>
              <a:rPr lang="en-US" dirty="0"/>
              <a:t>Time Span: From January 1, 1928, to June 1, 1932</a:t>
            </a:r>
          </a:p>
          <a:p>
            <a:endParaRPr lang="en-US" dirty="0"/>
          </a:p>
          <a:p>
            <a:r>
              <a:rPr lang="en-US" dirty="0"/>
              <a:t>Sample Size: More than 3300 forecasts</a:t>
            </a:r>
          </a:p>
          <a:p>
            <a:endParaRPr lang="en-US" dirty="0"/>
          </a:p>
          <a:p>
            <a:r>
              <a:rPr lang="en-US" dirty="0"/>
              <a:t>Market: Standard Statistics company index of 90 representative stocks</a:t>
            </a:r>
          </a:p>
          <a:p>
            <a:endParaRPr lang="en-US" dirty="0"/>
          </a:p>
          <a:p>
            <a:r>
              <a:rPr lang="en-US" dirty="0"/>
              <a:t>Assumptions: </a:t>
            </a:r>
          </a:p>
          <a:p>
            <a:endParaRPr lang="en-US" dirty="0"/>
          </a:p>
          <a:p>
            <a:pPr marL="285750" indent="-285750">
              <a:buFont typeface="Arial" panose="020B0604020202020204" pitchFamily="34" charset="0"/>
              <a:buChar char="•"/>
            </a:pPr>
            <a:r>
              <a:rPr lang="en-US" dirty="0"/>
              <a:t>There are 9 possible investment strategies: 100%, 87.5%, 75%, 62.5%, 50%, 37.5%, 25%, 12.5%, or 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effective return = one of the voted percentage above * actual rate of return</a:t>
            </a:r>
          </a:p>
          <a:p>
            <a:endParaRPr lang="en-US" dirty="0"/>
          </a:p>
          <a:p>
            <a:endParaRPr lang="en-US" dirty="0"/>
          </a:p>
        </p:txBody>
      </p:sp>
    </p:spTree>
    <p:extLst>
      <p:ext uri="{BB962C8B-B14F-4D97-AF65-F5344CB8AC3E}">
        <p14:creationId xmlns:p14="http://schemas.microsoft.com/office/powerpoint/2010/main" val="249199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609600"/>
            <a:ext cx="9144001" cy="533400"/>
          </a:xfrm>
        </p:spPr>
        <p:txBody>
          <a:bodyPr>
            <a:normAutofit/>
          </a:bodyPr>
          <a:lstStyle/>
          <a:p>
            <a:pPr algn="ctr"/>
            <a:r>
              <a:rPr lang="en-US" sz="2800" dirty="0"/>
              <a:t>Stock market forecasts of financial publications</a:t>
            </a:r>
          </a:p>
        </p:txBody>
      </p:sp>
      <p:pic>
        <p:nvPicPr>
          <p:cNvPr id="9" name="Picture 8" descr="A screenshot of a cell phone&#10;&#10;Description automatically generated">
            <a:extLst>
              <a:ext uri="{FF2B5EF4-FFF2-40B4-BE49-F238E27FC236}">
                <a16:creationId xmlns:a16="http://schemas.microsoft.com/office/drawing/2014/main" xmlns="" id="{BC8E9629-8680-4EFC-B263-74136A6F0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212" y="1476302"/>
            <a:ext cx="4807817" cy="435302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xmlns="" id="{B600D5BE-2EBF-40C0-81D1-9E316D58A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012" y="1476302"/>
            <a:ext cx="4896234" cy="4353024"/>
          </a:xfrm>
          <a:prstGeom prst="rect">
            <a:avLst/>
          </a:prstGeom>
        </p:spPr>
      </p:pic>
      <p:sp>
        <p:nvSpPr>
          <p:cNvPr id="13" name="TextBox 12">
            <a:extLst>
              <a:ext uri="{FF2B5EF4-FFF2-40B4-BE49-F238E27FC236}">
                <a16:creationId xmlns:a16="http://schemas.microsoft.com/office/drawing/2014/main" xmlns="" id="{1096D6A2-313D-407B-9EDC-F997E5C740B9}"/>
              </a:ext>
            </a:extLst>
          </p:cNvPr>
          <p:cNvSpPr txBox="1"/>
          <p:nvPr/>
        </p:nvSpPr>
        <p:spPr>
          <a:xfrm>
            <a:off x="1979612" y="6096000"/>
            <a:ext cx="6705600" cy="381000"/>
          </a:xfrm>
          <a:prstGeom prst="rect">
            <a:avLst/>
          </a:prstGeom>
          <a:noFill/>
        </p:spPr>
        <p:txBody>
          <a:bodyPr wrap="square" rtlCol="0">
            <a:spAutoFit/>
          </a:bodyPr>
          <a:lstStyle/>
          <a:p>
            <a:r>
              <a:rPr lang="en-US" dirty="0"/>
              <a:t>Only 1/3 of the forecasts achieved any success.</a:t>
            </a:r>
          </a:p>
        </p:txBody>
      </p:sp>
    </p:spTree>
    <p:extLst>
      <p:ext uri="{BB962C8B-B14F-4D97-AF65-F5344CB8AC3E}">
        <p14:creationId xmlns:p14="http://schemas.microsoft.com/office/powerpoint/2010/main" val="10009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609600"/>
            <a:ext cx="9144001" cy="533400"/>
          </a:xfrm>
        </p:spPr>
        <p:txBody>
          <a:bodyPr>
            <a:normAutofit/>
          </a:bodyPr>
          <a:lstStyle/>
          <a:p>
            <a:pPr algn="ctr"/>
            <a:r>
              <a:rPr lang="en-US" sz="2800" dirty="0"/>
              <a:t>Stock market forecasts of financial publications</a:t>
            </a:r>
          </a:p>
        </p:txBody>
      </p:sp>
      <p:pic>
        <p:nvPicPr>
          <p:cNvPr id="4" name="Picture 3" descr="A close up of a piano&#10;&#10;Description automatically generated">
            <a:extLst>
              <a:ext uri="{FF2B5EF4-FFF2-40B4-BE49-F238E27FC236}">
                <a16:creationId xmlns:a16="http://schemas.microsoft.com/office/drawing/2014/main" xmlns="" id="{9B4E3C45-AE12-4359-8EFC-57AF0FA87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811" y="1447800"/>
            <a:ext cx="7034021" cy="3886200"/>
          </a:xfrm>
          <a:prstGeom prst="rect">
            <a:avLst/>
          </a:prstGeom>
        </p:spPr>
      </p:pic>
      <p:sp>
        <p:nvSpPr>
          <p:cNvPr id="5" name="TextBox 4">
            <a:extLst>
              <a:ext uri="{FF2B5EF4-FFF2-40B4-BE49-F238E27FC236}">
                <a16:creationId xmlns:a16="http://schemas.microsoft.com/office/drawing/2014/main" xmlns="" id="{821DC8B9-1B0E-4563-911E-237D672757EA}"/>
              </a:ext>
            </a:extLst>
          </p:cNvPr>
          <p:cNvSpPr txBox="1"/>
          <p:nvPr/>
        </p:nvSpPr>
        <p:spPr>
          <a:xfrm>
            <a:off x="2055811" y="5638800"/>
            <a:ext cx="7924801" cy="369332"/>
          </a:xfrm>
          <a:prstGeom prst="rect">
            <a:avLst/>
          </a:prstGeom>
          <a:noFill/>
        </p:spPr>
        <p:txBody>
          <a:bodyPr wrap="square" rtlCol="0">
            <a:spAutoFit/>
          </a:bodyPr>
          <a:lstStyle/>
          <a:p>
            <a:r>
              <a:rPr lang="en-US" dirty="0"/>
              <a:t>The extremer loss of the forecasters exceeds that of random records.</a:t>
            </a:r>
          </a:p>
        </p:txBody>
      </p:sp>
    </p:spTree>
    <p:extLst>
      <p:ext uri="{BB962C8B-B14F-4D97-AF65-F5344CB8AC3E}">
        <p14:creationId xmlns:p14="http://schemas.microsoft.com/office/powerpoint/2010/main" val="333910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Box 2">
            <a:extLst>
              <a:ext uri="{FF2B5EF4-FFF2-40B4-BE49-F238E27FC236}">
                <a16:creationId xmlns:a16="http://schemas.microsoft.com/office/drawing/2014/main" xmlns="" id="{D803866C-1F47-4E70-9F60-DB7A30CBA91E}"/>
              </a:ext>
            </a:extLst>
          </p:cNvPr>
          <p:cNvSpPr txBox="1"/>
          <p:nvPr/>
        </p:nvSpPr>
        <p:spPr>
          <a:xfrm>
            <a:off x="2055812" y="3048000"/>
            <a:ext cx="8229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All of the attempts mentioned in forecasting the movement of both single stock price and stock market have been proved to be unsuccessful.</a:t>
            </a:r>
          </a:p>
        </p:txBody>
      </p:sp>
    </p:spTree>
    <p:extLst>
      <p:ext uri="{BB962C8B-B14F-4D97-AF65-F5344CB8AC3E}">
        <p14:creationId xmlns:p14="http://schemas.microsoft.com/office/powerpoint/2010/main" val="86400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thoughts</a:t>
            </a:r>
          </a:p>
        </p:txBody>
      </p:sp>
      <p:sp>
        <p:nvSpPr>
          <p:cNvPr id="3" name="TextBox 2">
            <a:extLst>
              <a:ext uri="{FF2B5EF4-FFF2-40B4-BE49-F238E27FC236}">
                <a16:creationId xmlns:a16="http://schemas.microsoft.com/office/drawing/2014/main" xmlns="" id="{F36B6084-C86B-4E51-B377-3E5A9F683C3A}"/>
              </a:ext>
            </a:extLst>
          </p:cNvPr>
          <p:cNvSpPr txBox="1"/>
          <p:nvPr/>
        </p:nvSpPr>
        <p:spPr>
          <a:xfrm>
            <a:off x="2132012" y="2286000"/>
            <a:ext cx="7543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With the development of technology, there may be a small chance in the future that we can predict the stock market using AI and machine learning.</a:t>
            </a:r>
          </a:p>
        </p:txBody>
      </p:sp>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9611" y="228600"/>
            <a:ext cx="9144001" cy="1219200"/>
          </a:xfrm>
        </p:spPr>
        <p:txBody>
          <a:bodyPr/>
          <a:lstStyle/>
          <a:p>
            <a:r>
              <a:rPr lang="en-US" dirty="0"/>
              <a:t>Agenda</a:t>
            </a:r>
          </a:p>
        </p:txBody>
      </p:sp>
      <p:sp>
        <p:nvSpPr>
          <p:cNvPr id="14" name="Content Placeholder 13"/>
          <p:cNvSpPr>
            <a:spLocks noGrp="1"/>
          </p:cNvSpPr>
          <p:nvPr>
            <p:ph idx="1"/>
          </p:nvPr>
        </p:nvSpPr>
        <p:spPr>
          <a:xfrm>
            <a:off x="1979611" y="1600200"/>
            <a:ext cx="9144001" cy="4419600"/>
          </a:xfrm>
        </p:spPr>
        <p:txBody>
          <a:bodyPr>
            <a:normAutofit/>
          </a:bodyPr>
          <a:lstStyle/>
          <a:p>
            <a:r>
              <a:rPr lang="en-US" dirty="0"/>
              <a:t>Background information</a:t>
            </a:r>
          </a:p>
          <a:p>
            <a:r>
              <a:rPr lang="en-US" dirty="0"/>
              <a:t>Introduction of the paper</a:t>
            </a:r>
          </a:p>
          <a:p>
            <a:r>
              <a:rPr lang="en-US" dirty="0"/>
              <a:t>Efficiency of forecasts on individual stock prices</a:t>
            </a:r>
          </a:p>
          <a:p>
            <a:r>
              <a:rPr lang="en-US" dirty="0"/>
              <a:t>Efficiency of forecasts on the stock market trend</a:t>
            </a:r>
          </a:p>
          <a:p>
            <a:r>
              <a:rPr lang="en-US" dirty="0"/>
              <a:t>Statistical interpretations of results</a:t>
            </a:r>
          </a:p>
          <a:p>
            <a:r>
              <a:rPr lang="en-US" dirty="0"/>
              <a:t>Summary</a:t>
            </a:r>
          </a:p>
          <a:p>
            <a:r>
              <a:rPr lang="en-US" dirty="0"/>
              <a:t>My thoughts about this paper</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9614" y="457200"/>
            <a:ext cx="9144001" cy="838200"/>
          </a:xfrm>
          <a:prstGeom prst="rect">
            <a:avLst/>
          </a:prstGeom>
        </p:spPr>
        <p:txBody>
          <a:bodyPr anchor="b">
            <a:normAutofit/>
          </a:bodyPr>
          <a:lstStyle/>
          <a:p>
            <a:r>
              <a:rPr lang="en-US" dirty="0"/>
              <a:t>Author: Alfred Cowles 3</a:t>
            </a:r>
            <a:r>
              <a:rPr lang="en-US" baseline="30000" dirty="0"/>
              <a:t>rd</a:t>
            </a:r>
            <a:endParaRPr lang="en-US" dirty="0"/>
          </a:p>
        </p:txBody>
      </p:sp>
      <p:pic>
        <p:nvPicPr>
          <p:cNvPr id="6" name="Picture 5" descr="A person wearing a suit and tie smiling at the camera&#10;&#10;Description automatically generated">
            <a:extLst>
              <a:ext uri="{FF2B5EF4-FFF2-40B4-BE49-F238E27FC236}">
                <a16:creationId xmlns:a16="http://schemas.microsoft.com/office/drawing/2014/main" xmlns="" id="{D42CA601-9F2B-442B-85DB-DD5DF91BD938}"/>
              </a:ext>
            </a:extLst>
          </p:cNvPr>
          <p:cNvPicPr>
            <a:picLocks noChangeAspect="1"/>
          </p:cNvPicPr>
          <p:nvPr/>
        </p:nvPicPr>
        <p:blipFill rotWithShape="1">
          <a:blip r:embed="rId2">
            <a:extLst>
              <a:ext uri="{28A0092B-C50C-407E-A947-70E740481C1C}">
                <a14:useLocalDpi xmlns:a14="http://schemas.microsoft.com/office/drawing/2010/main" val="0"/>
              </a:ext>
            </a:extLst>
          </a:blip>
          <a:srcRect t="7436" b="15641"/>
          <a:stretch/>
        </p:blipFill>
        <p:spPr>
          <a:xfrm>
            <a:off x="1979613" y="1828800"/>
            <a:ext cx="4114799" cy="4114800"/>
          </a:xfrm>
          <a:prstGeom prst="rect">
            <a:avLst/>
          </a:prstGeom>
          <a:noFill/>
        </p:spPr>
      </p:pic>
      <p:sp>
        <p:nvSpPr>
          <p:cNvPr id="4" name="TextBox 3">
            <a:extLst>
              <a:ext uri="{FF2B5EF4-FFF2-40B4-BE49-F238E27FC236}">
                <a16:creationId xmlns:a16="http://schemas.microsoft.com/office/drawing/2014/main" xmlns="" id="{AA9729A4-9507-4906-85CF-A424B04B9D6E}"/>
              </a:ext>
            </a:extLst>
          </p:cNvPr>
          <p:cNvSpPr txBox="1"/>
          <p:nvPr/>
        </p:nvSpPr>
        <p:spPr>
          <a:xfrm>
            <a:off x="6475412" y="1828800"/>
            <a:ext cx="5105399" cy="4419600"/>
          </a:xfrm>
          <a:prstGeom prst="rect">
            <a:avLst/>
          </a:prstGeom>
        </p:spPr>
        <p:txBody>
          <a:bodyPr rtlCol="0">
            <a:normAutofit fontScale="92500" lnSpcReduction="10000"/>
          </a:bodyPr>
          <a:lstStyle/>
          <a:p>
            <a:pPr>
              <a:spcAft>
                <a:spcPts val="600"/>
              </a:spcAft>
            </a:pPr>
            <a:r>
              <a:rPr lang="en-US" sz="2400" dirty="0"/>
              <a:t>Alfred Cowles 3</a:t>
            </a:r>
            <a:r>
              <a:rPr lang="en-US" sz="2400" baseline="30000" dirty="0"/>
              <a:t>rd</a:t>
            </a:r>
            <a:r>
              <a:rPr lang="en-US" sz="2400" dirty="0"/>
              <a:t> (1891-1984) graduated from Yale in 1913. He was an American economist, businessman, and founder of Cowles Commission. He was also a Fellow of the American Association for Advancement of Science, and a Fellow and Treasurer of the Econometric Society. Mr. Cowles’s primary concern in 1932 was to elevate economics into a more precise science using mathematical and statistical techniques. </a:t>
            </a:r>
          </a:p>
        </p:txBody>
      </p:sp>
    </p:spTree>
    <p:extLst>
      <p:ext uri="{BB962C8B-B14F-4D97-AF65-F5344CB8AC3E}">
        <p14:creationId xmlns:p14="http://schemas.microsoft.com/office/powerpoint/2010/main" val="133184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Box 2">
            <a:extLst>
              <a:ext uri="{FF2B5EF4-FFF2-40B4-BE49-F238E27FC236}">
                <a16:creationId xmlns:a16="http://schemas.microsoft.com/office/drawing/2014/main" xmlns="" id="{D042BC59-4FCD-4CA6-BDFF-D39762967AF0}"/>
              </a:ext>
            </a:extLst>
          </p:cNvPr>
          <p:cNvSpPr txBox="1"/>
          <p:nvPr/>
        </p:nvSpPr>
        <p:spPr>
          <a:xfrm>
            <a:off x="1979612" y="2133600"/>
            <a:ext cx="8763000" cy="2585323"/>
          </a:xfrm>
          <a:prstGeom prst="rect">
            <a:avLst/>
          </a:prstGeom>
          <a:noFill/>
        </p:spPr>
        <p:txBody>
          <a:bodyPr wrap="square" rtlCol="0">
            <a:spAutoFit/>
          </a:bodyPr>
          <a:lstStyle/>
          <a:p>
            <a:r>
              <a:rPr lang="en-US" dirty="0"/>
              <a:t>This paper presents results of analyses on stock market forecasts from 45 professional agencies.</a:t>
            </a:r>
          </a:p>
          <a:p>
            <a:endParaRPr lang="en-US" dirty="0"/>
          </a:p>
          <a:p>
            <a:pPr marL="285750" indent="-285750">
              <a:buFont typeface="Arial" panose="020B0604020202020204" pitchFamily="34" charset="0"/>
              <a:buChar char="•"/>
            </a:pPr>
            <a:r>
              <a:rPr lang="en-US" dirty="0"/>
              <a:t>First part: Forecasting the course of individual stock prices</a:t>
            </a:r>
          </a:p>
          <a:p>
            <a:endParaRPr lang="en-US" dirty="0"/>
          </a:p>
          <a:p>
            <a:pPr marL="285750" indent="-285750">
              <a:buFont typeface="Arial" panose="020B0604020202020204" pitchFamily="34" charset="0"/>
              <a:buChar char="•"/>
            </a:pPr>
            <a:r>
              <a:rPr lang="en-US" dirty="0"/>
              <a:t>Second Part: Forecasting the stock market according to the Dow Theory</a:t>
            </a:r>
          </a:p>
          <a:p>
            <a:endParaRPr lang="en-US" dirty="0"/>
          </a:p>
          <a:p>
            <a:pPr marL="285750" indent="-285750">
              <a:buFont typeface="Arial" panose="020B0604020202020204" pitchFamily="34" charset="0"/>
              <a:buChar char="•"/>
            </a:pPr>
            <a:r>
              <a:rPr lang="en-US" dirty="0"/>
              <a:t>Third Part: Stock market forecasts of financial publications</a:t>
            </a:r>
          </a:p>
          <a:p>
            <a:endParaRPr lang="en-US" dirty="0"/>
          </a:p>
        </p:txBody>
      </p:sp>
    </p:spTree>
    <p:extLst>
      <p:ext uri="{BB962C8B-B14F-4D97-AF65-F5344CB8AC3E}">
        <p14:creationId xmlns:p14="http://schemas.microsoft.com/office/powerpoint/2010/main" val="28105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16" y="609600"/>
            <a:ext cx="9132791" cy="533400"/>
          </a:xfrm>
        </p:spPr>
        <p:txBody>
          <a:bodyPr>
            <a:normAutofit/>
          </a:bodyPr>
          <a:lstStyle/>
          <a:p>
            <a:pPr algn="ctr"/>
            <a:r>
              <a:rPr lang="en-US" sz="2800" dirty="0"/>
              <a:t>Forecasting the course of individual stock prices</a:t>
            </a:r>
          </a:p>
        </p:txBody>
      </p:sp>
      <p:sp>
        <p:nvSpPr>
          <p:cNvPr id="3" name="TextBox 2">
            <a:extLst>
              <a:ext uri="{FF2B5EF4-FFF2-40B4-BE49-F238E27FC236}">
                <a16:creationId xmlns:a16="http://schemas.microsoft.com/office/drawing/2014/main" xmlns="" id="{BA370F5F-8F5E-4065-B9F9-8974CE1D2A66}"/>
              </a:ext>
            </a:extLst>
          </p:cNvPr>
          <p:cNvSpPr txBox="1"/>
          <p:nvPr/>
        </p:nvSpPr>
        <p:spPr>
          <a:xfrm>
            <a:off x="1712910" y="1371600"/>
            <a:ext cx="9029701" cy="4801314"/>
          </a:xfrm>
          <a:prstGeom prst="rect">
            <a:avLst/>
          </a:prstGeom>
          <a:noFill/>
        </p:spPr>
        <p:txBody>
          <a:bodyPr wrap="square" rtlCol="0">
            <a:spAutoFit/>
          </a:bodyPr>
          <a:lstStyle/>
          <a:p>
            <a:r>
              <a:rPr lang="en-US" dirty="0"/>
              <a:t>Two groups of agencies: </a:t>
            </a:r>
          </a:p>
          <a:p>
            <a:endParaRPr lang="en-US" dirty="0"/>
          </a:p>
          <a:p>
            <a:pPr marL="285750" indent="-285750">
              <a:buFont typeface="Arial" panose="020B0604020202020204" pitchFamily="34" charset="0"/>
              <a:buChar char="•"/>
            </a:pPr>
            <a:r>
              <a:rPr lang="en-US" dirty="0"/>
              <a:t>16 leading financial services &amp; 20 fire insurance companies</a:t>
            </a:r>
          </a:p>
          <a:p>
            <a:endParaRPr lang="en-US" dirty="0"/>
          </a:p>
          <a:p>
            <a:r>
              <a:rPr lang="en-US" dirty="0"/>
              <a:t>Time span: </a:t>
            </a:r>
          </a:p>
          <a:p>
            <a:endParaRPr lang="en-US" dirty="0"/>
          </a:p>
          <a:p>
            <a:pPr marL="285750" indent="-285750">
              <a:buFont typeface="Arial" panose="020B0604020202020204" pitchFamily="34" charset="0"/>
              <a:buChar char="•"/>
            </a:pPr>
            <a:r>
              <a:rPr lang="en-US" dirty="0">
                <a:solidFill>
                  <a:srgbClr val="FFFF00"/>
                </a:solidFill>
              </a:rPr>
              <a:t>4.5 years</a:t>
            </a:r>
            <a:r>
              <a:rPr lang="en-US" dirty="0"/>
              <a:t>, ending July 1932, of forecast records from </a:t>
            </a:r>
            <a:r>
              <a:rPr lang="en-US" dirty="0">
                <a:solidFill>
                  <a:srgbClr val="FFFF00"/>
                </a:solidFill>
              </a:rPr>
              <a:t>financial services</a:t>
            </a:r>
            <a:endParaRPr lang="en-US" dirty="0"/>
          </a:p>
          <a:p>
            <a:pPr marL="285750" indent="-285750">
              <a:buFont typeface="Arial" panose="020B0604020202020204" pitchFamily="34" charset="0"/>
              <a:buChar char="•"/>
            </a:pPr>
            <a:r>
              <a:rPr lang="en-US" dirty="0">
                <a:solidFill>
                  <a:srgbClr val="FFFF00"/>
                </a:solidFill>
              </a:rPr>
              <a:t>4 years</a:t>
            </a:r>
            <a:r>
              <a:rPr lang="en-US" dirty="0"/>
              <a:t>, from 1928 to 1931 inclusive, of stock transaction records from </a:t>
            </a:r>
            <a:r>
              <a:rPr lang="en-US" dirty="0">
                <a:solidFill>
                  <a:srgbClr val="FFFF00"/>
                </a:solidFill>
              </a:rPr>
              <a:t>fire insurance companies</a:t>
            </a:r>
          </a:p>
          <a:p>
            <a:endParaRPr lang="en-US" dirty="0"/>
          </a:p>
          <a:p>
            <a:r>
              <a:rPr lang="en-US" dirty="0"/>
              <a:t>Methods:</a:t>
            </a:r>
          </a:p>
          <a:p>
            <a:endParaRPr lang="en-US" dirty="0"/>
          </a:p>
          <a:p>
            <a:pPr marL="342900" indent="-342900">
              <a:buAutoNum type="arabicPeriod"/>
            </a:pPr>
            <a:r>
              <a:rPr lang="en-US" dirty="0"/>
              <a:t>Record each week the buy or sale recommendations </a:t>
            </a:r>
          </a:p>
          <a:p>
            <a:pPr marL="342900" indent="-342900">
              <a:buAutoNum type="arabicPeriod"/>
            </a:pPr>
            <a:r>
              <a:rPr lang="en-US" dirty="0"/>
              <a:t>Record each week the percentage gain or loss of each transaction as well as the stock market for the identical period</a:t>
            </a:r>
          </a:p>
          <a:p>
            <a:pPr marL="342900" indent="-342900">
              <a:buAutoNum type="arabicPeriod"/>
            </a:pPr>
            <a:r>
              <a:rPr lang="en-US" dirty="0"/>
              <a:t>Every six months, compare the return generated by the recommendations  to that of the stock market</a:t>
            </a:r>
          </a:p>
        </p:txBody>
      </p:sp>
    </p:spTree>
    <p:extLst>
      <p:ext uri="{BB962C8B-B14F-4D97-AF65-F5344CB8AC3E}">
        <p14:creationId xmlns:p14="http://schemas.microsoft.com/office/powerpoint/2010/main" val="73497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022" y="471147"/>
            <a:ext cx="9601201" cy="609600"/>
          </a:xfrm>
          <a:prstGeom prst="rect">
            <a:avLst/>
          </a:prstGeom>
        </p:spPr>
        <p:txBody>
          <a:bodyPr vert="horz" lIns="91440" tIns="45720" rIns="91440" bIns="45720" rtlCol="0" anchor="b">
            <a:normAutofit/>
          </a:bodyPr>
          <a:lstStyle/>
          <a:p>
            <a:r>
              <a:rPr lang="en-US" sz="3200" dirty="0"/>
              <a:t>Forecasting the course of individual stock prices</a:t>
            </a:r>
          </a:p>
        </p:txBody>
      </p:sp>
      <p:sp>
        <p:nvSpPr>
          <p:cNvPr id="3" name="TextBox 2">
            <a:extLst>
              <a:ext uri="{FF2B5EF4-FFF2-40B4-BE49-F238E27FC236}">
                <a16:creationId xmlns:a16="http://schemas.microsoft.com/office/drawing/2014/main" xmlns="" id="{4900A26E-C033-4737-BD93-0F9148F61793}"/>
              </a:ext>
            </a:extLst>
          </p:cNvPr>
          <p:cNvSpPr txBox="1"/>
          <p:nvPr/>
        </p:nvSpPr>
        <p:spPr>
          <a:xfrm>
            <a:off x="1601022" y="1258754"/>
            <a:ext cx="4416552" cy="4914901"/>
          </a:xfrm>
          <a:prstGeom prst="rect">
            <a:avLst/>
          </a:prstGeom>
        </p:spPr>
        <p:txBody>
          <a:bodyPr vert="horz" lIns="91440" tIns="45720" rIns="91440" bIns="45720" rtlCol="0">
            <a:normAutofit lnSpcReduction="10000"/>
          </a:bodyPr>
          <a:lstStyle/>
          <a:p>
            <a:pPr>
              <a:lnSpc>
                <a:spcPct val="90000"/>
              </a:lnSpc>
              <a:spcAft>
                <a:spcPts val="600"/>
              </a:spcAft>
              <a:buSzPct val="80000"/>
            </a:pPr>
            <a:r>
              <a:rPr lang="en-US" sz="1700" dirty="0"/>
              <a:t>Assumptions: </a:t>
            </a:r>
          </a:p>
          <a:p>
            <a:pPr>
              <a:lnSpc>
                <a:spcPct val="90000"/>
              </a:lnSpc>
              <a:spcAft>
                <a:spcPts val="600"/>
              </a:spcAft>
              <a:buSzPct val="80000"/>
            </a:pPr>
            <a:endParaRPr lang="en-US" sz="1700" dirty="0"/>
          </a:p>
          <a:p>
            <a:pPr marL="342900" indent="-342900">
              <a:lnSpc>
                <a:spcPct val="90000"/>
              </a:lnSpc>
              <a:spcAft>
                <a:spcPts val="600"/>
              </a:spcAft>
              <a:buSzPct val="80000"/>
              <a:buFont typeface="Arial" pitchFamily="34" charset="0"/>
              <a:buChar char="•"/>
            </a:pPr>
            <a:r>
              <a:rPr lang="en-US" sz="1700" dirty="0"/>
              <a:t>Drop a stock from the list six months after it was last recommended due to the tendency of financial services to emphasize on successful forecasts and ignore unsuccessful ones</a:t>
            </a:r>
          </a:p>
          <a:p>
            <a:pPr marL="342900" indent="-342900">
              <a:lnSpc>
                <a:spcPct val="90000"/>
              </a:lnSpc>
              <a:spcAft>
                <a:spcPts val="600"/>
              </a:spcAft>
              <a:buSzPct val="80000"/>
              <a:buFont typeface="Arial" pitchFamily="34" charset="0"/>
              <a:buChar char="•"/>
            </a:pPr>
            <a:endParaRPr lang="en-US" sz="1700" dirty="0"/>
          </a:p>
          <a:p>
            <a:pPr marL="342900" indent="-342900">
              <a:lnSpc>
                <a:spcPct val="90000"/>
              </a:lnSpc>
              <a:spcAft>
                <a:spcPts val="600"/>
              </a:spcAft>
              <a:buSzPct val="80000"/>
              <a:buFont typeface="Arial" pitchFamily="34" charset="0"/>
              <a:buChar char="•"/>
            </a:pPr>
            <a:r>
              <a:rPr lang="en-US" sz="1700" dirty="0"/>
              <a:t>Redistribution of fund in equal amounts among all stocks recommended every six months</a:t>
            </a:r>
          </a:p>
          <a:p>
            <a:pPr marL="342900" indent="-342900">
              <a:lnSpc>
                <a:spcPct val="90000"/>
              </a:lnSpc>
              <a:spcAft>
                <a:spcPts val="600"/>
              </a:spcAft>
              <a:buSzPct val="80000"/>
              <a:buFont typeface="Arial" pitchFamily="34" charset="0"/>
              <a:buChar char="•"/>
            </a:pPr>
            <a:endParaRPr lang="en-US" sz="1700" dirty="0"/>
          </a:p>
          <a:p>
            <a:pPr>
              <a:lnSpc>
                <a:spcPct val="90000"/>
              </a:lnSpc>
              <a:spcAft>
                <a:spcPts val="600"/>
              </a:spcAft>
              <a:buSzPct val="80000"/>
            </a:pPr>
            <a:r>
              <a:rPr lang="en-US" sz="1700" dirty="0"/>
              <a:t>Results:</a:t>
            </a:r>
          </a:p>
          <a:p>
            <a:pPr>
              <a:lnSpc>
                <a:spcPct val="90000"/>
              </a:lnSpc>
              <a:spcAft>
                <a:spcPts val="600"/>
              </a:spcAft>
              <a:buSzPct val="80000"/>
            </a:pPr>
            <a:endParaRPr lang="en-US" sz="1700" dirty="0"/>
          </a:p>
          <a:p>
            <a:pPr marL="285750" indent="-285750">
              <a:lnSpc>
                <a:spcPct val="90000"/>
              </a:lnSpc>
              <a:spcAft>
                <a:spcPts val="600"/>
              </a:spcAft>
              <a:buSzPct val="80000"/>
              <a:buFont typeface="Arial" panose="020B0604020202020204" pitchFamily="34" charset="0"/>
              <a:buChar char="•"/>
            </a:pPr>
            <a:r>
              <a:rPr lang="en-US" sz="1700" dirty="0"/>
              <a:t>Only </a:t>
            </a:r>
            <a:r>
              <a:rPr lang="en-US" sz="1700" dirty="0">
                <a:solidFill>
                  <a:srgbClr val="FFFF00"/>
                </a:solidFill>
              </a:rPr>
              <a:t>6 of the 16 </a:t>
            </a:r>
            <a:r>
              <a:rPr lang="en-US" sz="1700" dirty="0"/>
              <a:t>financial services achieved any success.</a:t>
            </a:r>
          </a:p>
          <a:p>
            <a:pPr marL="285750" indent="-285750">
              <a:lnSpc>
                <a:spcPct val="90000"/>
              </a:lnSpc>
              <a:spcAft>
                <a:spcPts val="600"/>
              </a:spcAft>
              <a:buSzPct val="80000"/>
              <a:buFont typeface="Arial" panose="020B0604020202020204" pitchFamily="34" charset="0"/>
              <a:buChar char="•"/>
            </a:pPr>
            <a:endParaRPr lang="en-US" sz="1700" dirty="0"/>
          </a:p>
          <a:p>
            <a:pPr marL="285750" indent="-285750">
              <a:lnSpc>
                <a:spcPct val="90000"/>
              </a:lnSpc>
              <a:spcAft>
                <a:spcPts val="600"/>
              </a:spcAft>
              <a:buSzPct val="80000"/>
              <a:buFont typeface="Arial" panose="020B0604020202020204" pitchFamily="34" charset="0"/>
              <a:buChar char="•"/>
            </a:pPr>
            <a:r>
              <a:rPr lang="en-US" sz="1700" dirty="0"/>
              <a:t>The weighted average of annual effective rate of all services is </a:t>
            </a:r>
            <a:r>
              <a:rPr lang="en-US" sz="1700" dirty="0">
                <a:solidFill>
                  <a:srgbClr val="FFFF00"/>
                </a:solidFill>
              </a:rPr>
              <a:t>-1.43%</a:t>
            </a:r>
          </a:p>
          <a:p>
            <a:pPr marL="285750" indent="-285750">
              <a:lnSpc>
                <a:spcPct val="90000"/>
              </a:lnSpc>
              <a:spcAft>
                <a:spcPts val="600"/>
              </a:spcAft>
              <a:buSzPct val="80000"/>
              <a:buFont typeface="Arial" panose="020B0604020202020204" pitchFamily="34" charset="0"/>
              <a:buChar char="•"/>
            </a:pPr>
            <a:endParaRPr lang="en-US" sz="1700" dirty="0"/>
          </a:p>
          <a:p>
            <a:pPr marL="285750" indent="-285750">
              <a:lnSpc>
                <a:spcPct val="90000"/>
              </a:lnSpc>
              <a:spcAft>
                <a:spcPts val="600"/>
              </a:spcAft>
              <a:buSzPct val="80000"/>
              <a:buFont typeface="Arial" panose="020B0604020202020204" pitchFamily="34" charset="0"/>
              <a:buChar char="•"/>
            </a:pPr>
            <a:endParaRPr lang="en-US" sz="1700" dirty="0"/>
          </a:p>
          <a:p>
            <a:pPr>
              <a:lnSpc>
                <a:spcPct val="90000"/>
              </a:lnSpc>
              <a:spcAft>
                <a:spcPts val="600"/>
              </a:spcAft>
              <a:buSzPct val="80000"/>
            </a:pPr>
            <a:endParaRPr lang="en-US" sz="1700" dirty="0"/>
          </a:p>
        </p:txBody>
      </p:sp>
      <p:pic>
        <p:nvPicPr>
          <p:cNvPr id="5" name="Picture 4" descr="A close up of text on a black background&#10;&#10;Description automatically generated">
            <a:extLst>
              <a:ext uri="{FF2B5EF4-FFF2-40B4-BE49-F238E27FC236}">
                <a16:creationId xmlns:a16="http://schemas.microsoft.com/office/drawing/2014/main" xmlns="" id="{2E2AD7B3-3340-46ED-9B19-56BD14C02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1258754"/>
            <a:ext cx="5469975" cy="3705906"/>
          </a:xfrm>
          <a:prstGeom prst="rect">
            <a:avLst/>
          </a:prstGeom>
          <a:noFill/>
        </p:spPr>
      </p:pic>
      <p:sp>
        <p:nvSpPr>
          <p:cNvPr id="6" name="TextBox 5">
            <a:extLst>
              <a:ext uri="{FF2B5EF4-FFF2-40B4-BE49-F238E27FC236}">
                <a16:creationId xmlns:a16="http://schemas.microsoft.com/office/drawing/2014/main" xmlns="" id="{E6A8F68F-5CCF-4943-92D9-355D2D103CC5}"/>
              </a:ext>
            </a:extLst>
          </p:cNvPr>
          <p:cNvSpPr txBox="1"/>
          <p:nvPr/>
        </p:nvSpPr>
        <p:spPr>
          <a:xfrm>
            <a:off x="6017574" y="5144412"/>
            <a:ext cx="5943600" cy="1477328"/>
          </a:xfrm>
          <a:prstGeom prst="rect">
            <a:avLst/>
          </a:prstGeom>
          <a:noFill/>
        </p:spPr>
        <p:txBody>
          <a:bodyPr wrap="square" rtlCol="0">
            <a:spAutoFit/>
          </a:bodyPr>
          <a:lstStyle/>
          <a:p>
            <a:r>
              <a:rPr lang="en-US" dirty="0">
                <a:solidFill>
                  <a:srgbClr val="FFFF00"/>
                </a:solidFill>
              </a:rPr>
              <a:t>According to probability tests, if a service is on the right side of the market, we should expect 0.8 service in 16 services to be as good as service 1. It implies that the return of service 1 cannot be definitely attributed to skill.</a:t>
            </a:r>
          </a:p>
        </p:txBody>
      </p:sp>
    </p:spTree>
    <p:extLst>
      <p:ext uri="{BB962C8B-B14F-4D97-AF65-F5344CB8AC3E}">
        <p14:creationId xmlns:p14="http://schemas.microsoft.com/office/powerpoint/2010/main" val="131864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1022" y="471147"/>
            <a:ext cx="9601201" cy="609600"/>
          </a:xfrm>
          <a:prstGeom prst="rect">
            <a:avLst/>
          </a:prstGeom>
        </p:spPr>
        <p:txBody>
          <a:bodyPr vert="horz" lIns="91440" tIns="45720" rIns="91440" bIns="45720" rtlCol="0" anchor="b">
            <a:normAutofit/>
          </a:bodyPr>
          <a:lstStyle/>
          <a:p>
            <a:r>
              <a:rPr lang="en-US" sz="3200" dirty="0"/>
              <a:t>Forecasting the course of individual stock prices</a:t>
            </a:r>
          </a:p>
        </p:txBody>
      </p:sp>
      <p:sp>
        <p:nvSpPr>
          <p:cNvPr id="3" name="TextBox 2">
            <a:extLst>
              <a:ext uri="{FF2B5EF4-FFF2-40B4-BE49-F238E27FC236}">
                <a16:creationId xmlns:a16="http://schemas.microsoft.com/office/drawing/2014/main" xmlns="" id="{4900A26E-C033-4737-BD93-0F9148F61793}"/>
              </a:ext>
            </a:extLst>
          </p:cNvPr>
          <p:cNvSpPr txBox="1"/>
          <p:nvPr/>
        </p:nvSpPr>
        <p:spPr>
          <a:xfrm>
            <a:off x="1601021" y="1258754"/>
            <a:ext cx="4638967" cy="5128099"/>
          </a:xfrm>
          <a:prstGeom prst="rect">
            <a:avLst/>
          </a:prstGeom>
        </p:spPr>
        <p:txBody>
          <a:bodyPr vert="horz" lIns="91440" tIns="45720" rIns="91440" bIns="45720" rtlCol="0">
            <a:normAutofit fontScale="92500" lnSpcReduction="20000"/>
          </a:bodyPr>
          <a:lstStyle/>
          <a:p>
            <a:pPr>
              <a:lnSpc>
                <a:spcPct val="90000"/>
              </a:lnSpc>
              <a:spcAft>
                <a:spcPts val="600"/>
              </a:spcAft>
              <a:buSzPct val="80000"/>
            </a:pPr>
            <a:r>
              <a:rPr lang="en-US" sz="1700" dirty="0"/>
              <a:t>Assumptions: </a:t>
            </a:r>
          </a:p>
          <a:p>
            <a:pPr>
              <a:lnSpc>
                <a:spcPct val="90000"/>
              </a:lnSpc>
              <a:spcAft>
                <a:spcPts val="600"/>
              </a:spcAft>
              <a:buSzPct val="80000"/>
            </a:pPr>
            <a:endParaRPr lang="en-US" sz="1700" dirty="0"/>
          </a:p>
          <a:p>
            <a:pPr marL="342900" indent="-342900">
              <a:lnSpc>
                <a:spcPct val="90000"/>
              </a:lnSpc>
              <a:spcAft>
                <a:spcPts val="600"/>
              </a:spcAft>
              <a:buSzPct val="80000"/>
              <a:buFont typeface="Arial" pitchFamily="34" charset="0"/>
              <a:buChar char="•"/>
            </a:pPr>
            <a:r>
              <a:rPr lang="en-US" sz="1700" dirty="0"/>
              <a:t>Only record actual purchases and sales made during the period of examination instead of the whole stock portfolio of each insurance company due to low turnover rate</a:t>
            </a:r>
          </a:p>
          <a:p>
            <a:pPr marL="342900" indent="-342900">
              <a:lnSpc>
                <a:spcPct val="90000"/>
              </a:lnSpc>
              <a:spcAft>
                <a:spcPts val="600"/>
              </a:spcAft>
              <a:buSzPct val="80000"/>
              <a:buFont typeface="Arial" pitchFamily="34" charset="0"/>
              <a:buChar char="•"/>
            </a:pPr>
            <a:endParaRPr lang="en-US" sz="1700" dirty="0"/>
          </a:p>
          <a:p>
            <a:pPr marL="342900" indent="-342900">
              <a:lnSpc>
                <a:spcPct val="90000"/>
              </a:lnSpc>
              <a:spcAft>
                <a:spcPts val="600"/>
              </a:spcAft>
              <a:buSzPct val="80000"/>
              <a:buFont typeface="Arial" pitchFamily="34" charset="0"/>
              <a:buChar char="•"/>
            </a:pPr>
            <a:r>
              <a:rPr lang="en-US" sz="1700" dirty="0"/>
              <a:t>Stock purchases were given equal weights</a:t>
            </a:r>
          </a:p>
          <a:p>
            <a:pPr marL="342900" indent="-342900">
              <a:lnSpc>
                <a:spcPct val="90000"/>
              </a:lnSpc>
              <a:spcAft>
                <a:spcPts val="600"/>
              </a:spcAft>
              <a:buSzPct val="80000"/>
              <a:buFont typeface="Arial" pitchFamily="34" charset="0"/>
              <a:buChar char="•"/>
            </a:pPr>
            <a:endParaRPr lang="en-US" sz="1700" dirty="0"/>
          </a:p>
          <a:p>
            <a:pPr marL="342900" indent="-342900">
              <a:lnSpc>
                <a:spcPct val="90000"/>
              </a:lnSpc>
              <a:spcAft>
                <a:spcPts val="600"/>
              </a:spcAft>
              <a:buSzPct val="80000"/>
              <a:buFont typeface="Arial" pitchFamily="34" charset="0"/>
              <a:buChar char="•"/>
            </a:pPr>
            <a:r>
              <a:rPr lang="en-US" sz="1700" dirty="0"/>
              <a:t>A stock is assumed to be sold 12 months after it was last purchased</a:t>
            </a:r>
          </a:p>
          <a:p>
            <a:pPr marL="342900" indent="-342900">
              <a:lnSpc>
                <a:spcPct val="90000"/>
              </a:lnSpc>
              <a:spcAft>
                <a:spcPts val="600"/>
              </a:spcAft>
              <a:buSzPct val="80000"/>
              <a:buFont typeface="Arial" pitchFamily="34" charset="0"/>
              <a:buChar char="•"/>
            </a:pPr>
            <a:endParaRPr lang="en-US" sz="1700" dirty="0"/>
          </a:p>
          <a:p>
            <a:pPr>
              <a:lnSpc>
                <a:spcPct val="90000"/>
              </a:lnSpc>
              <a:spcAft>
                <a:spcPts val="600"/>
              </a:spcAft>
              <a:buSzPct val="80000"/>
            </a:pPr>
            <a:r>
              <a:rPr lang="en-US" sz="1700" dirty="0"/>
              <a:t>Results:</a:t>
            </a:r>
          </a:p>
          <a:p>
            <a:pPr>
              <a:lnSpc>
                <a:spcPct val="90000"/>
              </a:lnSpc>
              <a:spcAft>
                <a:spcPts val="600"/>
              </a:spcAft>
              <a:buSzPct val="80000"/>
            </a:pPr>
            <a:endParaRPr lang="en-US" sz="1700" dirty="0"/>
          </a:p>
          <a:p>
            <a:pPr marL="285750" indent="-285750">
              <a:lnSpc>
                <a:spcPct val="90000"/>
              </a:lnSpc>
              <a:spcAft>
                <a:spcPts val="600"/>
              </a:spcAft>
              <a:buSzPct val="80000"/>
              <a:buFont typeface="Arial" panose="020B0604020202020204" pitchFamily="34" charset="0"/>
              <a:buChar char="•"/>
            </a:pPr>
            <a:r>
              <a:rPr lang="en-US" sz="1700" dirty="0"/>
              <a:t>Only </a:t>
            </a:r>
            <a:r>
              <a:rPr lang="en-US" sz="1700" dirty="0">
                <a:solidFill>
                  <a:srgbClr val="FFFF00"/>
                </a:solidFill>
              </a:rPr>
              <a:t>6 of the 20</a:t>
            </a:r>
            <a:r>
              <a:rPr lang="en-US" sz="1700" dirty="0"/>
              <a:t> companies achieved any success.</a:t>
            </a:r>
          </a:p>
          <a:p>
            <a:pPr marL="285750" indent="-285750">
              <a:lnSpc>
                <a:spcPct val="90000"/>
              </a:lnSpc>
              <a:spcAft>
                <a:spcPts val="600"/>
              </a:spcAft>
              <a:buSzPct val="80000"/>
              <a:buFont typeface="Arial" panose="020B0604020202020204" pitchFamily="34" charset="0"/>
              <a:buChar char="•"/>
            </a:pPr>
            <a:endParaRPr lang="en-US" sz="1700" dirty="0"/>
          </a:p>
          <a:p>
            <a:pPr marL="285750" indent="-285750">
              <a:lnSpc>
                <a:spcPct val="90000"/>
              </a:lnSpc>
              <a:spcAft>
                <a:spcPts val="600"/>
              </a:spcAft>
              <a:buSzPct val="80000"/>
              <a:buFont typeface="Arial" panose="020B0604020202020204" pitchFamily="34" charset="0"/>
              <a:buChar char="•"/>
            </a:pPr>
            <a:r>
              <a:rPr lang="en-US" sz="1700" dirty="0"/>
              <a:t>The average annual effective rate of all companies is </a:t>
            </a:r>
            <a:r>
              <a:rPr lang="en-US" sz="1700" dirty="0">
                <a:solidFill>
                  <a:srgbClr val="FFFF00"/>
                </a:solidFill>
              </a:rPr>
              <a:t>-4.72%</a:t>
            </a:r>
            <a:r>
              <a:rPr lang="en-US" sz="1700" dirty="0"/>
              <a:t>, while the average of annual effective rate of the market is </a:t>
            </a:r>
            <a:r>
              <a:rPr lang="en-US" sz="1700" dirty="0">
                <a:solidFill>
                  <a:srgbClr val="FFFF00"/>
                </a:solidFill>
              </a:rPr>
              <a:t>1.2%</a:t>
            </a:r>
          </a:p>
          <a:p>
            <a:pPr marL="285750" indent="-285750">
              <a:lnSpc>
                <a:spcPct val="90000"/>
              </a:lnSpc>
              <a:spcAft>
                <a:spcPts val="600"/>
              </a:spcAft>
              <a:buSzPct val="80000"/>
              <a:buFont typeface="Arial" panose="020B0604020202020204" pitchFamily="34" charset="0"/>
              <a:buChar char="•"/>
            </a:pPr>
            <a:endParaRPr lang="en-US" sz="1700" dirty="0"/>
          </a:p>
          <a:p>
            <a:pPr marL="285750" indent="-285750">
              <a:lnSpc>
                <a:spcPct val="90000"/>
              </a:lnSpc>
              <a:spcAft>
                <a:spcPts val="600"/>
              </a:spcAft>
              <a:buSzPct val="80000"/>
              <a:buFont typeface="Arial" panose="020B0604020202020204" pitchFamily="34" charset="0"/>
              <a:buChar char="•"/>
            </a:pPr>
            <a:endParaRPr lang="en-US" sz="1700" dirty="0"/>
          </a:p>
          <a:p>
            <a:pPr>
              <a:lnSpc>
                <a:spcPct val="90000"/>
              </a:lnSpc>
              <a:spcAft>
                <a:spcPts val="600"/>
              </a:spcAft>
              <a:buSzPct val="80000"/>
            </a:pPr>
            <a:endParaRPr lang="en-US" sz="1700" dirty="0"/>
          </a:p>
        </p:txBody>
      </p:sp>
      <p:pic>
        <p:nvPicPr>
          <p:cNvPr id="8" name="Picture 7" descr="A screenshot of text&#10;&#10;Description automatically generated">
            <a:extLst>
              <a:ext uri="{FF2B5EF4-FFF2-40B4-BE49-F238E27FC236}">
                <a16:creationId xmlns:a16="http://schemas.microsoft.com/office/drawing/2014/main" xmlns="" id="{53465191-0F4A-45E2-B3E0-3A65D18B1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622" y="1478691"/>
            <a:ext cx="4955411" cy="3900617"/>
          </a:xfrm>
          <a:prstGeom prst="rect">
            <a:avLst/>
          </a:prstGeom>
        </p:spPr>
      </p:pic>
      <p:sp>
        <p:nvSpPr>
          <p:cNvPr id="9" name="TextBox 8">
            <a:extLst>
              <a:ext uri="{FF2B5EF4-FFF2-40B4-BE49-F238E27FC236}">
                <a16:creationId xmlns:a16="http://schemas.microsoft.com/office/drawing/2014/main" xmlns="" id="{D0FF5021-30BA-4F47-AA83-849A5EE64270}"/>
              </a:ext>
            </a:extLst>
          </p:cNvPr>
          <p:cNvSpPr txBox="1"/>
          <p:nvPr/>
        </p:nvSpPr>
        <p:spPr>
          <a:xfrm>
            <a:off x="6401622" y="5638800"/>
            <a:ext cx="5029200" cy="646331"/>
          </a:xfrm>
          <a:prstGeom prst="rect">
            <a:avLst/>
          </a:prstGeom>
          <a:noFill/>
        </p:spPr>
        <p:txBody>
          <a:bodyPr wrap="square" rtlCol="0">
            <a:spAutoFit/>
          </a:bodyPr>
          <a:lstStyle/>
          <a:p>
            <a:r>
              <a:rPr lang="en-US" dirty="0">
                <a:solidFill>
                  <a:srgbClr val="FFFF00"/>
                </a:solidFill>
              </a:rPr>
              <a:t>A comparable result can be achieved through a purely random selection of stock.</a:t>
            </a:r>
          </a:p>
        </p:txBody>
      </p:sp>
    </p:spTree>
    <p:extLst>
      <p:ext uri="{BB962C8B-B14F-4D97-AF65-F5344CB8AC3E}">
        <p14:creationId xmlns:p14="http://schemas.microsoft.com/office/powerpoint/2010/main" val="249704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533400"/>
            <a:ext cx="9144001" cy="762000"/>
          </a:xfrm>
        </p:spPr>
        <p:txBody>
          <a:bodyPr/>
          <a:lstStyle/>
          <a:p>
            <a:r>
              <a:rPr lang="en-US" dirty="0">
                <a:latin typeface="Arial" panose="020B0604020202020204" pitchFamily="34" charset="0"/>
                <a:cs typeface="Arial" panose="020B0604020202020204" pitchFamily="34" charset="0"/>
              </a:rPr>
              <a:t>What is the Dow Theory?</a:t>
            </a:r>
          </a:p>
        </p:txBody>
      </p:sp>
      <p:sp>
        <p:nvSpPr>
          <p:cNvPr id="3" name="TextBox 2">
            <a:extLst>
              <a:ext uri="{FF2B5EF4-FFF2-40B4-BE49-F238E27FC236}">
                <a16:creationId xmlns:a16="http://schemas.microsoft.com/office/drawing/2014/main" xmlns="" id="{E1D26E5B-1B2E-476D-9008-528DBED7D945}"/>
              </a:ext>
            </a:extLst>
          </p:cNvPr>
          <p:cNvSpPr txBox="1"/>
          <p:nvPr/>
        </p:nvSpPr>
        <p:spPr>
          <a:xfrm>
            <a:off x="1522411" y="2209800"/>
            <a:ext cx="9220200" cy="2585323"/>
          </a:xfrm>
          <a:prstGeom prst="rect">
            <a:avLst/>
          </a:prstGeom>
          <a:noFill/>
        </p:spPr>
        <p:txBody>
          <a:bodyPr wrap="square" rtlCol="0">
            <a:spAutoFit/>
          </a:bodyPr>
          <a:lstStyle/>
          <a:p>
            <a:r>
              <a:rPr lang="en-US" dirty="0"/>
              <a:t>The Dow Theory is an approach to trading developed by Charles H. Dow. </a:t>
            </a:r>
          </a:p>
          <a:p>
            <a:r>
              <a:rPr lang="en-US" dirty="0"/>
              <a:t>It states that the market is in an upward trend if one of its averages (industrial or transportation) advances above a previous important high and is accompanied or followed by a similar advance in the other average. </a:t>
            </a:r>
          </a:p>
          <a:p>
            <a:endParaRPr lang="en-US" dirty="0"/>
          </a:p>
          <a:p>
            <a:r>
              <a:rPr lang="en-US" dirty="0"/>
              <a:t>The theory is predicated on the notion that the market discounts everything in a way consistent with the efficient markets hypothesis. Different market indices must confirm each other in terms of price action and volume patterns until trends reverse.</a:t>
            </a:r>
          </a:p>
        </p:txBody>
      </p:sp>
    </p:spTree>
    <p:extLst>
      <p:ext uri="{BB962C8B-B14F-4D97-AF65-F5344CB8AC3E}">
        <p14:creationId xmlns:p14="http://schemas.microsoft.com/office/powerpoint/2010/main" val="192199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685800"/>
            <a:ext cx="9144001" cy="533400"/>
          </a:xfrm>
        </p:spPr>
        <p:txBody>
          <a:bodyPr>
            <a:normAutofit/>
          </a:bodyPr>
          <a:lstStyle/>
          <a:p>
            <a:pPr algn="ctr"/>
            <a:r>
              <a:rPr lang="en-US" sz="2400" dirty="0"/>
              <a:t>Forecasting the stock market according to the Dow Theory</a:t>
            </a:r>
          </a:p>
        </p:txBody>
      </p:sp>
      <p:sp>
        <p:nvSpPr>
          <p:cNvPr id="4" name="TextBox 3">
            <a:extLst>
              <a:ext uri="{FF2B5EF4-FFF2-40B4-BE49-F238E27FC236}">
                <a16:creationId xmlns:a16="http://schemas.microsoft.com/office/drawing/2014/main" xmlns="" id="{F0BBCDA8-9B65-4E7B-9EEB-ADF29B934F14}"/>
              </a:ext>
            </a:extLst>
          </p:cNvPr>
          <p:cNvSpPr txBox="1"/>
          <p:nvPr/>
        </p:nvSpPr>
        <p:spPr>
          <a:xfrm>
            <a:off x="1751012" y="1828800"/>
            <a:ext cx="9144001" cy="4524315"/>
          </a:xfrm>
          <a:prstGeom prst="rect">
            <a:avLst/>
          </a:prstGeom>
          <a:noFill/>
        </p:spPr>
        <p:txBody>
          <a:bodyPr wrap="square" rtlCol="0">
            <a:spAutoFit/>
          </a:bodyPr>
          <a:lstStyle/>
          <a:p>
            <a:r>
              <a:rPr lang="en-US" dirty="0"/>
              <a:t>Data source: </a:t>
            </a:r>
          </a:p>
          <a:p>
            <a:endParaRPr lang="en-US" dirty="0"/>
          </a:p>
          <a:p>
            <a:r>
              <a:rPr lang="en-US" dirty="0"/>
              <a:t>255 market forecasts of William Peter Hamilton(1867 – 1929), who was the fourth editor of the Wall Street Journal and a proponent of Dow Theory.</a:t>
            </a:r>
          </a:p>
          <a:p>
            <a:endParaRPr lang="en-US" dirty="0"/>
          </a:p>
          <a:p>
            <a:r>
              <a:rPr lang="en-US" dirty="0"/>
              <a:t>Time Span: 26 years</a:t>
            </a:r>
          </a:p>
          <a:p>
            <a:endParaRPr lang="en-US" dirty="0"/>
          </a:p>
          <a:p>
            <a:r>
              <a:rPr lang="en-US" dirty="0"/>
              <a:t>Assumptions:</a:t>
            </a:r>
          </a:p>
          <a:p>
            <a:endParaRPr lang="en-US" dirty="0"/>
          </a:p>
          <a:p>
            <a:pPr marL="285750" indent="-285750">
              <a:buFont typeface="Arial" panose="020B0604020202020204" pitchFamily="34" charset="0"/>
              <a:buChar char="•"/>
            </a:pPr>
            <a:r>
              <a:rPr lang="en-US" dirty="0"/>
              <a:t>Doubtful = abstained from trading</a:t>
            </a:r>
          </a:p>
          <a:p>
            <a:pPr marL="285750" indent="-285750">
              <a:buFont typeface="Arial" panose="020B0604020202020204" pitchFamily="34" charset="0"/>
              <a:buChar char="•"/>
            </a:pPr>
            <a:r>
              <a:rPr lang="en-US" dirty="0"/>
              <a:t>Bullish = long equal dollar amounts of the stocks included in the Dow Jones railroad and industrial average</a:t>
            </a:r>
          </a:p>
          <a:p>
            <a:pPr marL="285750" indent="-285750">
              <a:buFont typeface="Arial" panose="020B0604020202020204" pitchFamily="34" charset="0"/>
              <a:buChar char="•"/>
            </a:pPr>
            <a:r>
              <a:rPr lang="en-US" dirty="0"/>
              <a:t>Bearish = short equal dollar amounts of the stocks included in the Dow Jones railroad and industrial average, cover only when he became doubtful or bullish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271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C5BB1-9D2C-412A-AE6C-0FC75190A4CE}">
  <ds:schemaRefs>
    <ds:schemaRef ds:uri="http://www.w3.org/XML/1998/namespace"/>
    <ds:schemaRef ds:uri="40262f94-9f35-4ac3-9a90-690165a166b7"/>
    <ds:schemaRef ds:uri="http://schemas.microsoft.com/office/2006/documentManagement/types"/>
    <ds:schemaRef ds:uri="http://purl.org/dc/terms/"/>
    <ds:schemaRef ds:uri="a4f35948-e619-41b3-aa29-22878b09cfd2"/>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347</TotalTime>
  <Words>1051</Words>
  <Application>Microsoft Macintosh PowerPoint</Application>
  <PresentationFormat>Custom</PresentationFormat>
  <Paragraphs>113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Ocean Waves 16x9</vt:lpstr>
      <vt:lpstr>Can Stock Market Forecasters Forecast?</vt:lpstr>
      <vt:lpstr>Agenda</vt:lpstr>
      <vt:lpstr>Author: Alfred Cowles 3rd</vt:lpstr>
      <vt:lpstr>Introduction</vt:lpstr>
      <vt:lpstr>Forecasting the course of individual stock prices</vt:lpstr>
      <vt:lpstr>Forecasting the course of individual stock prices</vt:lpstr>
      <vt:lpstr>Forecasting the course of individual stock prices</vt:lpstr>
      <vt:lpstr>What is the Dow Theory?</vt:lpstr>
      <vt:lpstr>Forecasting the stock market according to the Dow Theory</vt:lpstr>
      <vt:lpstr>Forecasting the stock market according to the Dow Theory</vt:lpstr>
      <vt:lpstr>Stock market forecasts of financial publications</vt:lpstr>
      <vt:lpstr>Stock market forecasts of financial publications</vt:lpstr>
      <vt:lpstr>Stock market forecasts of financial publications</vt:lpstr>
      <vt:lpstr>Summary</vt:lpstr>
      <vt:lpstr>My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Stock Market Forecasters Forecast?</dc:title>
  <dc:creator>Yifei Xu</dc:creator>
  <cp:lastModifiedBy>Philip Dybvig</cp:lastModifiedBy>
  <cp:revision>36</cp:revision>
  <dcterms:created xsi:type="dcterms:W3CDTF">2019-09-05T12:09:23Z</dcterms:created>
  <dcterms:modified xsi:type="dcterms:W3CDTF">2019-09-09T15:28:00Z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